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412"/>
    <p:restoredTop sz="94192"/>
  </p:normalViewPr>
  <p:slideViewPr>
    <p:cSldViewPr snapToGrid="0" snapToObjects="1">
      <p:cViewPr varScale="1">
        <p:scale>
          <a:sx n="62" d="100"/>
          <a:sy n="62" d="100"/>
        </p:scale>
        <p:origin x="984" y="80"/>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319133" y="3226831"/>
            <a:ext cx="6750246"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29</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22nd April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62830" y="1309202"/>
            <a:ext cx="169277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agile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paper aeroplane was very </a:t>
            </a:r>
            <a:r>
              <a:rPr lang="en-GB" b="1" dirty="0">
                <a:latin typeface="Gill Sans MT" panose="020B0502020104020203" pitchFamily="34" charset="77"/>
              </a:rPr>
              <a:t>agile.</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(ag-</a:t>
            </a:r>
            <a:r>
              <a:rPr lang="en-GB" dirty="0" err="1">
                <a:latin typeface="Gill Sans MT" panose="020B0502020104020203" pitchFamily="34" charset="77"/>
              </a:rPr>
              <a:t>ile</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39580394"/>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athletic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ity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surprisingly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limber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516961"/>
            <a:ext cx="654165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Someone who is agile can move quickly and easily.</a:t>
            </a:r>
          </a:p>
        </p:txBody>
      </p:sp>
      <p:pic>
        <p:nvPicPr>
          <p:cNvPr id="3" name="Picture 2">
            <a:extLst>
              <a:ext uri="{FF2B5EF4-FFF2-40B4-BE49-F238E27FC236}">
                <a16:creationId xmlns:a16="http://schemas.microsoft.com/office/drawing/2014/main" id="{25405BE4-6C96-6013-56F4-52641954BB16}"/>
              </a:ext>
            </a:extLst>
          </p:cNvPr>
          <p:cNvPicPr>
            <a:picLocks noChangeAspect="1"/>
          </p:cNvPicPr>
          <p:nvPr/>
        </p:nvPicPr>
        <p:blipFill>
          <a:blip r:embed="rId4"/>
          <a:stretch>
            <a:fillRect/>
          </a:stretch>
        </p:blipFill>
        <p:spPr>
          <a:xfrm>
            <a:off x="8685992" y="2712692"/>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4117" y="1309202"/>
            <a:ext cx="201016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baffle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complex maths question </a:t>
            </a:r>
            <a:r>
              <a:rPr lang="en-GB" sz="4000" b="1" dirty="0">
                <a:solidFill>
                  <a:schemeClr val="accent2"/>
                </a:solidFill>
                <a:latin typeface="Gill Sans MT" panose="020B0502020104020203" pitchFamily="34" charset="77"/>
              </a:rPr>
              <a:t>baffled</a:t>
            </a:r>
            <a:r>
              <a:rPr lang="en-GB" sz="4000" dirty="0">
                <a:solidFill>
                  <a:schemeClr val="accent2"/>
                </a:solidFill>
                <a:latin typeface="Gill Sans MT" panose="020B0502020104020203" pitchFamily="34" charset="77"/>
              </a:rPr>
              <a:t> the class.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baf-fle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36205395"/>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clarify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comfort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286332" y="4414114"/>
            <a:ext cx="683072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baffles you, you cannot understand it or explain it.</a:t>
            </a:r>
          </a:p>
        </p:txBody>
      </p:sp>
      <p:pic>
        <p:nvPicPr>
          <p:cNvPr id="4" name="Picture 3">
            <a:extLst>
              <a:ext uri="{FF2B5EF4-FFF2-40B4-BE49-F238E27FC236}">
                <a16:creationId xmlns:a16="http://schemas.microsoft.com/office/drawing/2014/main" id="{E051FC88-23E1-4341-9C9E-F789B50643AD}"/>
              </a:ext>
            </a:extLst>
          </p:cNvPr>
          <p:cNvPicPr>
            <a:picLocks noChangeAspect="1"/>
          </p:cNvPicPr>
          <p:nvPr/>
        </p:nvPicPr>
        <p:blipFill>
          <a:blip r:embed="rId4"/>
          <a:stretch>
            <a:fillRect/>
          </a:stretch>
        </p:blipFill>
        <p:spPr>
          <a:xfrm>
            <a:off x="8383309" y="2618192"/>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35616" y="1339979"/>
            <a:ext cx="1521250"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defy</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4182796"/>
            <a:ext cx="6991756"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defy someone or something that is trying to make you behave in a particular way, you refuse to obey them and behave in that way.</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Emily </a:t>
            </a:r>
            <a:r>
              <a:rPr lang="en-GB" sz="4000" b="1" dirty="0">
                <a:latin typeface="Gill Sans MT" panose="020B0502020104020203" pitchFamily="34" charset="77"/>
              </a:rPr>
              <a:t>defied</a:t>
            </a:r>
            <a:r>
              <a:rPr lang="en-GB" sz="4000" dirty="0">
                <a:latin typeface="Gill Sans MT" panose="020B0502020104020203" pitchFamily="34" charset="77"/>
              </a:rPr>
              <a:t> expectations in the class quiz.</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a:t>
            </a:r>
            <a:r>
              <a:rPr lang="en-GB" dirty="0" err="1">
                <a:latin typeface="Gill Sans MT" panose="020B0502020104020203" pitchFamily="34" charset="77"/>
              </a:rPr>
              <a:t>fy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57278618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confront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ied</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B523296-E7CA-4D7B-1A35-6C3C57CD3E33}"/>
              </a:ext>
            </a:extLst>
          </p:cNvPr>
          <p:cNvPicPr>
            <a:picLocks noChangeAspect="1"/>
          </p:cNvPicPr>
          <p:nvPr/>
        </p:nvPicPr>
        <p:blipFill>
          <a:blip r:embed="rId4"/>
          <a:stretch>
            <a:fillRect/>
          </a:stretch>
        </p:blipFill>
        <p:spPr>
          <a:xfrm>
            <a:off x="8658476" y="2618192"/>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49652" y="1309202"/>
            <a:ext cx="291906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implore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 Jenson </a:t>
            </a:r>
            <a:r>
              <a:rPr lang="en-GB" b="1" dirty="0">
                <a:latin typeface="Gill Sans MT" panose="020B0502020104020203" pitchFamily="34" charset="77"/>
              </a:rPr>
              <a:t>implored</a:t>
            </a:r>
            <a:r>
              <a:rPr lang="en-GB" dirty="0">
                <a:latin typeface="Gill Sans MT" panose="020B0502020104020203" pitchFamily="34" charset="77"/>
              </a:rPr>
              <a:t> the class to take their test seriously.</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im-</a:t>
            </a:r>
            <a:r>
              <a:rPr lang="en-GB" dirty="0" err="1">
                <a:latin typeface="Gill Sans MT" panose="020B0502020104020203" pitchFamily="34" charset="77"/>
              </a:rPr>
              <a:t>plore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54943194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plead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demand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mercy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098339"/>
            <a:ext cx="72689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implore someone to do something, you ask them to do it in a forceful, emotional way.</a:t>
            </a:r>
          </a:p>
        </p:txBody>
      </p:sp>
      <p:pic>
        <p:nvPicPr>
          <p:cNvPr id="2" name="Picture 1">
            <a:extLst>
              <a:ext uri="{FF2B5EF4-FFF2-40B4-BE49-F238E27FC236}">
                <a16:creationId xmlns:a16="http://schemas.microsoft.com/office/drawing/2014/main" id="{7F102213-AF00-9809-1E75-3171EB6857EE}"/>
              </a:ext>
            </a:extLst>
          </p:cNvPr>
          <p:cNvPicPr>
            <a:picLocks noChangeAspect="1"/>
          </p:cNvPicPr>
          <p:nvPr/>
        </p:nvPicPr>
        <p:blipFill>
          <a:blip r:embed="rId4"/>
          <a:stretch>
            <a:fillRect/>
          </a:stretch>
        </p:blipFill>
        <p:spPr>
          <a:xfrm>
            <a:off x="8681285" y="273608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1146" y="1309202"/>
            <a:ext cx="261610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reduce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72570" y="6242755"/>
            <a:ext cx="12172307"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Banks wanted to </a:t>
            </a:r>
            <a:r>
              <a:rPr lang="en-GB" sz="4000" b="1" dirty="0">
                <a:latin typeface="Gill Sans MT" panose="020B0502020104020203" pitchFamily="34" charset="77"/>
              </a:rPr>
              <a:t>reduce</a:t>
            </a:r>
            <a:r>
              <a:rPr lang="en-GB" sz="4000" dirty="0">
                <a:latin typeface="Gill Sans MT" panose="020B0502020104020203" pitchFamily="34" charset="77"/>
              </a:rPr>
              <a:t> the amount of paper the class were using.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a:t>
            </a:r>
            <a:r>
              <a:rPr lang="en-GB" dirty="0" err="1">
                <a:latin typeface="Gill Sans MT" panose="020B0502020104020203" pitchFamily="34" charset="77"/>
              </a:rPr>
              <a:t>duce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73136385"/>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poverty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diminish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 risk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178796"/>
            <a:ext cx="723883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reduce something, you make it smaller in size or amount, or less in degree.</a:t>
            </a:r>
          </a:p>
        </p:txBody>
      </p:sp>
      <p:pic>
        <p:nvPicPr>
          <p:cNvPr id="4" name="Picture 3">
            <a:extLst>
              <a:ext uri="{FF2B5EF4-FFF2-40B4-BE49-F238E27FC236}">
                <a16:creationId xmlns:a16="http://schemas.microsoft.com/office/drawing/2014/main" id="{C74AD93C-F876-8082-C0EF-4289E828B132}"/>
              </a:ext>
            </a:extLst>
          </p:cNvPr>
          <p:cNvPicPr>
            <a:picLocks noChangeAspect="1"/>
          </p:cNvPicPr>
          <p:nvPr/>
        </p:nvPicPr>
        <p:blipFill>
          <a:blip r:embed="rId4"/>
          <a:stretch>
            <a:fillRect/>
          </a:stretch>
        </p:blipFill>
        <p:spPr>
          <a:xfrm>
            <a:off x="8232392" y="27680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9084801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adventure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chuckle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between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float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4453804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agile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implore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defy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reduce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835955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adventure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between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chuckle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float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746437281"/>
              </p:ext>
            </p:extLst>
          </p:nvPr>
        </p:nvGraphicFramePr>
        <p:xfrm>
          <a:off x="5307795" y="1251704"/>
          <a:ext cx="4826233" cy="7779456"/>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something is *** two things or is in *** them, it has one of the things on one side of it and the other thing on the other side.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you move your head or the top half of your body quickly downwards to avoid something that might hit you, or to avoid being seen.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Something that *** lies on or just below the surface of a liquid when it is put in it and does not sink.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has an ***, they become involved in an unusual, exciting, and rather dangerous journey or series of events.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When you ***, you laugh 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F3C1A978-A0C5-B382-778C-89006DB46714}"/>
              </a:ext>
            </a:extLst>
          </p:cNvPr>
          <p:cNvPicPr>
            <a:picLocks noChangeAspect="1"/>
          </p:cNvPicPr>
          <p:nvPr/>
        </p:nvPicPr>
        <p:blipFill>
          <a:blip r:embed="rId5"/>
          <a:stretch>
            <a:fillRect/>
          </a:stretch>
        </p:blipFill>
        <p:spPr>
          <a:xfrm>
            <a:off x="11057963" y="6577429"/>
            <a:ext cx="1114754" cy="1114754"/>
          </a:xfrm>
          <a:prstGeom prst="rect">
            <a:avLst/>
          </a:prstGeom>
        </p:spPr>
      </p:pic>
      <p:pic>
        <p:nvPicPr>
          <p:cNvPr id="3" name="Picture 2">
            <a:extLst>
              <a:ext uri="{FF2B5EF4-FFF2-40B4-BE49-F238E27FC236}">
                <a16:creationId xmlns:a16="http://schemas.microsoft.com/office/drawing/2014/main" id="{9FB5D234-224D-BDF3-875C-2B5852A54C4A}"/>
              </a:ext>
            </a:extLst>
          </p:cNvPr>
          <p:cNvPicPr>
            <a:picLocks noChangeAspect="1"/>
          </p:cNvPicPr>
          <p:nvPr/>
        </p:nvPicPr>
        <p:blipFill>
          <a:blip r:embed="rId6"/>
          <a:stretch>
            <a:fillRect/>
          </a:stretch>
        </p:blipFill>
        <p:spPr>
          <a:xfrm>
            <a:off x="10957580" y="2479604"/>
            <a:ext cx="1114754" cy="1114754"/>
          </a:xfrm>
          <a:prstGeom prst="rect">
            <a:avLst/>
          </a:prstGeom>
        </p:spPr>
      </p:pic>
      <p:pic>
        <p:nvPicPr>
          <p:cNvPr id="5" name="Picture 4">
            <a:extLst>
              <a:ext uri="{FF2B5EF4-FFF2-40B4-BE49-F238E27FC236}">
                <a16:creationId xmlns:a16="http://schemas.microsoft.com/office/drawing/2014/main" id="{9C0F0A7B-1CB2-4CE1-A8C5-B3A47580FEEF}"/>
              </a:ext>
            </a:extLst>
          </p:cNvPr>
          <p:cNvPicPr>
            <a:picLocks noChangeAspect="1"/>
          </p:cNvPicPr>
          <p:nvPr/>
        </p:nvPicPr>
        <p:blipFill>
          <a:blip r:embed="rId7"/>
          <a:stretch>
            <a:fillRect/>
          </a:stretch>
        </p:blipFill>
        <p:spPr>
          <a:xfrm>
            <a:off x="11063245" y="7795054"/>
            <a:ext cx="1024100" cy="1024100"/>
          </a:xfrm>
          <a:prstGeom prst="rect">
            <a:avLst/>
          </a:prstGeom>
        </p:spPr>
      </p:pic>
      <p:pic>
        <p:nvPicPr>
          <p:cNvPr id="6" name="Picture 5">
            <a:extLst>
              <a:ext uri="{FF2B5EF4-FFF2-40B4-BE49-F238E27FC236}">
                <a16:creationId xmlns:a16="http://schemas.microsoft.com/office/drawing/2014/main" id="{ED6B7620-069B-9A73-85A7-F224FFCB1E6A}"/>
              </a:ext>
            </a:extLst>
          </p:cNvPr>
          <p:cNvPicPr>
            <a:picLocks noChangeAspect="1"/>
          </p:cNvPicPr>
          <p:nvPr/>
        </p:nvPicPr>
        <p:blipFill>
          <a:blip r:embed="rId8"/>
          <a:stretch>
            <a:fillRect/>
          </a:stretch>
        </p:blipFill>
        <p:spPr>
          <a:xfrm>
            <a:off x="10888001" y="3827335"/>
            <a:ext cx="1374588" cy="1374588"/>
          </a:xfrm>
          <a:prstGeom prst="rect">
            <a:avLst/>
          </a:prstGeom>
        </p:spPr>
      </p:pic>
      <p:pic>
        <p:nvPicPr>
          <p:cNvPr id="7" name="Picture 6">
            <a:extLst>
              <a:ext uri="{FF2B5EF4-FFF2-40B4-BE49-F238E27FC236}">
                <a16:creationId xmlns:a16="http://schemas.microsoft.com/office/drawing/2014/main" id="{D0F1AF7B-294F-DD36-4E66-F1BA6FBCEE15}"/>
              </a:ext>
            </a:extLst>
          </p:cNvPr>
          <p:cNvPicPr>
            <a:picLocks noChangeAspect="1"/>
          </p:cNvPicPr>
          <p:nvPr/>
        </p:nvPicPr>
        <p:blipFill>
          <a:blip r:embed="rId9"/>
          <a:stretch>
            <a:fillRect/>
          </a:stretch>
        </p:blipFill>
        <p:spPr>
          <a:xfrm>
            <a:off x="11017380" y="5170446"/>
            <a:ext cx="1195919" cy="119591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1248504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baffle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defy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implore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192696599"/>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who is *** can move quickly and 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someone or something that is trying to make you behave in a particular way, you refuse to obey them and behave in that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you, you cannot understand it or explain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make it smaller in size or amount, or less in degree.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to do something, you ask them to do it in a forceful, emotional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CDCC2D88-4A15-054A-8264-5CA5CDAD7C29}"/>
              </a:ext>
            </a:extLst>
          </p:cNvPr>
          <p:cNvPicPr>
            <a:picLocks noChangeAspect="1"/>
          </p:cNvPicPr>
          <p:nvPr/>
        </p:nvPicPr>
        <p:blipFill>
          <a:blip r:embed="rId5"/>
          <a:stretch>
            <a:fillRect/>
          </a:stretch>
        </p:blipFill>
        <p:spPr>
          <a:xfrm>
            <a:off x="10997287" y="2830571"/>
            <a:ext cx="933590" cy="933590"/>
          </a:xfrm>
          <a:prstGeom prst="rect">
            <a:avLst/>
          </a:prstGeom>
        </p:spPr>
      </p:pic>
      <p:pic>
        <p:nvPicPr>
          <p:cNvPr id="3" name="Picture 2">
            <a:extLst>
              <a:ext uri="{FF2B5EF4-FFF2-40B4-BE49-F238E27FC236}">
                <a16:creationId xmlns:a16="http://schemas.microsoft.com/office/drawing/2014/main" id="{7371858C-BE41-3B8E-025F-D8EAE31D007F}"/>
              </a:ext>
            </a:extLst>
          </p:cNvPr>
          <p:cNvPicPr>
            <a:picLocks noChangeAspect="1"/>
          </p:cNvPicPr>
          <p:nvPr/>
        </p:nvPicPr>
        <p:blipFill>
          <a:blip r:embed="rId6"/>
          <a:stretch>
            <a:fillRect/>
          </a:stretch>
        </p:blipFill>
        <p:spPr>
          <a:xfrm>
            <a:off x="11090904" y="5113304"/>
            <a:ext cx="1010024" cy="1010024"/>
          </a:xfrm>
          <a:prstGeom prst="rect">
            <a:avLst/>
          </a:prstGeom>
        </p:spPr>
      </p:pic>
      <p:pic>
        <p:nvPicPr>
          <p:cNvPr id="5" name="Picture 4">
            <a:extLst>
              <a:ext uri="{FF2B5EF4-FFF2-40B4-BE49-F238E27FC236}">
                <a16:creationId xmlns:a16="http://schemas.microsoft.com/office/drawing/2014/main" id="{61C13424-1E54-821B-71CE-99E9FE1A19C0}"/>
              </a:ext>
            </a:extLst>
          </p:cNvPr>
          <p:cNvPicPr>
            <a:picLocks noChangeAspect="1"/>
          </p:cNvPicPr>
          <p:nvPr/>
        </p:nvPicPr>
        <p:blipFill>
          <a:blip r:embed="rId7"/>
          <a:stretch>
            <a:fillRect/>
          </a:stretch>
        </p:blipFill>
        <p:spPr>
          <a:xfrm>
            <a:off x="11090904" y="3897340"/>
            <a:ext cx="938306" cy="938306"/>
          </a:xfrm>
          <a:prstGeom prst="rect">
            <a:avLst/>
          </a:prstGeom>
        </p:spPr>
      </p:pic>
      <p:pic>
        <p:nvPicPr>
          <p:cNvPr id="6" name="Picture 5">
            <a:extLst>
              <a:ext uri="{FF2B5EF4-FFF2-40B4-BE49-F238E27FC236}">
                <a16:creationId xmlns:a16="http://schemas.microsoft.com/office/drawing/2014/main" id="{AFEBDE2E-A47C-0898-CC6A-C95D32B981DD}"/>
              </a:ext>
            </a:extLst>
          </p:cNvPr>
          <p:cNvPicPr>
            <a:picLocks noChangeAspect="1"/>
          </p:cNvPicPr>
          <p:nvPr/>
        </p:nvPicPr>
        <p:blipFill>
          <a:blip r:embed="rId8"/>
          <a:stretch>
            <a:fillRect/>
          </a:stretch>
        </p:blipFill>
        <p:spPr>
          <a:xfrm>
            <a:off x="11153657" y="7983263"/>
            <a:ext cx="884518" cy="884518"/>
          </a:xfrm>
          <a:prstGeom prst="rect">
            <a:avLst/>
          </a:prstGeom>
        </p:spPr>
      </p:pic>
      <p:pic>
        <p:nvPicPr>
          <p:cNvPr id="7" name="Picture 6">
            <a:extLst>
              <a:ext uri="{FF2B5EF4-FFF2-40B4-BE49-F238E27FC236}">
                <a16:creationId xmlns:a16="http://schemas.microsoft.com/office/drawing/2014/main" id="{219147C5-8C49-4A2D-91B1-66ADACCEF5DC}"/>
              </a:ext>
            </a:extLst>
          </p:cNvPr>
          <p:cNvPicPr>
            <a:picLocks noChangeAspect="1"/>
          </p:cNvPicPr>
          <p:nvPr/>
        </p:nvPicPr>
        <p:blipFill>
          <a:blip r:embed="rId9"/>
          <a:stretch>
            <a:fillRect/>
          </a:stretch>
        </p:blipFill>
        <p:spPr>
          <a:xfrm>
            <a:off x="11052638" y="6548856"/>
            <a:ext cx="1062503" cy="1062503"/>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488627" y="3993661"/>
            <a:ext cx="262091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between</a:t>
            </a:r>
            <a:endParaRPr dirty="0">
              <a:latin typeface="Gill Sans MT" panose="020B0502020104020203" pitchFamily="34" charset="77"/>
            </a:endParaRPr>
          </a:p>
        </p:txBody>
      </p:sp>
      <p:sp>
        <p:nvSpPr>
          <p:cNvPr id="135" name="spare"/>
          <p:cNvSpPr txBox="1"/>
          <p:nvPr/>
        </p:nvSpPr>
        <p:spPr>
          <a:xfrm>
            <a:off x="2714616" y="4824209"/>
            <a:ext cx="23275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chuckle</a:t>
            </a:r>
            <a:endParaRPr b="1" dirty="0">
              <a:latin typeface="Gill Sans MT" panose="020B0502020104020203" pitchFamily="34" charset="77"/>
              <a:sym typeface="American Typewriter"/>
            </a:endParaRPr>
          </a:p>
        </p:txBody>
      </p:sp>
      <p:sp>
        <p:nvSpPr>
          <p:cNvPr id="136" name="chipped"/>
          <p:cNvSpPr txBox="1"/>
          <p:nvPr/>
        </p:nvSpPr>
        <p:spPr>
          <a:xfrm>
            <a:off x="3050480" y="5769060"/>
            <a:ext cx="14972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duck</a:t>
            </a:r>
            <a:endParaRPr dirty="0">
              <a:latin typeface="Gill Sans MT" panose="020B0502020104020203" pitchFamily="34" charset="77"/>
            </a:endParaRPr>
          </a:p>
        </p:txBody>
      </p:sp>
      <p:sp>
        <p:nvSpPr>
          <p:cNvPr id="137" name="lift"/>
          <p:cNvSpPr txBox="1"/>
          <p:nvPr/>
        </p:nvSpPr>
        <p:spPr>
          <a:xfrm>
            <a:off x="3087349" y="6639612"/>
            <a:ext cx="142346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float</a:t>
            </a:r>
            <a:endParaRPr dirty="0">
              <a:latin typeface="Gill Sans MT" panose="020B0502020104020203" pitchFamily="34" charset="77"/>
            </a:endParaRPr>
          </a:p>
        </p:txBody>
      </p:sp>
      <p:sp>
        <p:nvSpPr>
          <p:cNvPr id="138" name="mutter"/>
          <p:cNvSpPr txBox="1"/>
          <p:nvPr/>
        </p:nvSpPr>
        <p:spPr>
          <a:xfrm>
            <a:off x="8355016" y="3941031"/>
            <a:ext cx="16975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baffle</a:t>
            </a:r>
            <a:endParaRPr b="1" dirty="0">
              <a:latin typeface="Gill Sans MT" panose="020B0502020104020203" pitchFamily="34" charset="77"/>
              <a:sym typeface="American Typewriter"/>
            </a:endParaRPr>
          </a:p>
        </p:txBody>
      </p:sp>
      <p:sp>
        <p:nvSpPr>
          <p:cNvPr id="139" name="unveil"/>
          <p:cNvSpPr txBox="1"/>
          <p:nvPr/>
        </p:nvSpPr>
        <p:spPr>
          <a:xfrm>
            <a:off x="7996769" y="5755144"/>
            <a:ext cx="241412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implore</a:t>
            </a:r>
            <a:endParaRPr dirty="0">
              <a:latin typeface="Gill Sans MT" panose="020B0502020104020203" pitchFamily="34" charset="77"/>
              <a:sym typeface="American Typewriter"/>
            </a:endParaRPr>
          </a:p>
        </p:txBody>
      </p:sp>
      <p:sp>
        <p:nvSpPr>
          <p:cNvPr id="140" name="tolerate"/>
          <p:cNvSpPr txBox="1"/>
          <p:nvPr/>
        </p:nvSpPr>
        <p:spPr>
          <a:xfrm>
            <a:off x="8485237" y="3084728"/>
            <a:ext cx="146194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agile</a:t>
            </a:r>
            <a:endParaRPr dirty="0">
              <a:latin typeface="Gill Sans MT" panose="020B0502020104020203" pitchFamily="34" charset="77"/>
            </a:endParaRPr>
          </a:p>
        </p:txBody>
      </p:sp>
      <p:sp>
        <p:nvSpPr>
          <p:cNvPr id="141" name="fixation"/>
          <p:cNvSpPr txBox="1"/>
          <p:nvPr/>
        </p:nvSpPr>
        <p:spPr>
          <a:xfrm>
            <a:off x="8553373" y="4824210"/>
            <a:ext cx="132568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defy</a:t>
            </a:r>
            <a:endParaRPr dirty="0">
              <a:latin typeface="Gill Sans MT" panose="020B0502020104020203" pitchFamily="34" charset="77"/>
            </a:endParaRPr>
          </a:p>
        </p:txBody>
      </p:sp>
      <p:sp>
        <p:nvSpPr>
          <p:cNvPr id="142" name="rustle"/>
          <p:cNvSpPr txBox="1"/>
          <p:nvPr/>
        </p:nvSpPr>
        <p:spPr>
          <a:xfrm>
            <a:off x="8153416" y="6620562"/>
            <a:ext cx="212558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reduce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259574" y="3080135"/>
            <a:ext cx="308738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adventure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22800" y="769884"/>
            <a:ext cx="874919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adventure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34071" y="5983180"/>
            <a:ext cx="108350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between</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720D12A9-CF55-4A9E-38A4-E37CFFB9ED37}"/>
              </a:ext>
            </a:extLst>
          </p:cNvPr>
          <p:cNvPicPr>
            <a:picLocks noChangeAspect="1"/>
          </p:cNvPicPr>
          <p:nvPr/>
        </p:nvPicPr>
        <p:blipFill>
          <a:blip r:embed="rId4"/>
          <a:stretch>
            <a:fillRect/>
          </a:stretch>
        </p:blipFill>
        <p:spPr>
          <a:xfrm>
            <a:off x="9171990" y="583857"/>
            <a:ext cx="3251200" cy="3251200"/>
          </a:xfrm>
          <a:prstGeom prst="rect">
            <a:avLst/>
          </a:prstGeom>
        </p:spPr>
      </p:pic>
      <p:pic>
        <p:nvPicPr>
          <p:cNvPr id="4" name="Picture 3">
            <a:extLst>
              <a:ext uri="{FF2B5EF4-FFF2-40B4-BE49-F238E27FC236}">
                <a16:creationId xmlns:a16="http://schemas.microsoft.com/office/drawing/2014/main" id="{E4A2FBCF-4C1B-2E8D-CD76-8C7E694E44E7}"/>
              </a:ext>
            </a:extLst>
          </p:cNvPr>
          <p:cNvPicPr>
            <a:picLocks noChangeAspect="1"/>
          </p:cNvPicPr>
          <p:nvPr/>
        </p:nvPicPr>
        <p:blipFill>
          <a:blip r:embed="rId5"/>
          <a:stretch>
            <a:fillRect/>
          </a:stretch>
        </p:blipFill>
        <p:spPr>
          <a:xfrm>
            <a:off x="708471"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48043" y="590427"/>
            <a:ext cx="789479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chuckle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94019" y="5122075"/>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duck</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E8048EDD-555B-9231-B7C8-19EC38D5E958}"/>
              </a:ext>
            </a:extLst>
          </p:cNvPr>
          <p:cNvPicPr>
            <a:picLocks noChangeAspect="1"/>
          </p:cNvPicPr>
          <p:nvPr/>
        </p:nvPicPr>
        <p:blipFill>
          <a:blip r:embed="rId4"/>
          <a:stretch>
            <a:fillRect/>
          </a:stretch>
        </p:blipFill>
        <p:spPr>
          <a:xfrm>
            <a:off x="8842833" y="614093"/>
            <a:ext cx="3251200" cy="3251200"/>
          </a:xfrm>
          <a:prstGeom prst="rect">
            <a:avLst/>
          </a:prstGeom>
        </p:spPr>
      </p:pic>
      <p:pic>
        <p:nvPicPr>
          <p:cNvPr id="4" name="Picture 3">
            <a:extLst>
              <a:ext uri="{FF2B5EF4-FFF2-40B4-BE49-F238E27FC236}">
                <a16:creationId xmlns:a16="http://schemas.microsoft.com/office/drawing/2014/main" id="{D1404E26-3B1E-9EFA-7A0F-564AFEF4C303}"/>
              </a:ext>
            </a:extLst>
          </p:cNvPr>
          <p:cNvPicPr>
            <a:picLocks noChangeAspect="1"/>
          </p:cNvPicPr>
          <p:nvPr/>
        </p:nvPicPr>
        <p:blipFill>
          <a:blip r:embed="rId5"/>
          <a:stretch>
            <a:fillRect/>
          </a:stretch>
        </p:blipFill>
        <p:spPr>
          <a:xfrm>
            <a:off x="1426939" y="556167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20763" y="338201"/>
            <a:ext cx="556081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float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0589" y="5136914"/>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agile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42FAD77-5AE6-F88C-B9E3-B204F5EC5FCD}"/>
              </a:ext>
            </a:extLst>
          </p:cNvPr>
          <p:cNvPicPr>
            <a:picLocks noChangeAspect="1"/>
          </p:cNvPicPr>
          <p:nvPr/>
        </p:nvPicPr>
        <p:blipFill>
          <a:blip r:embed="rId4"/>
          <a:stretch>
            <a:fillRect/>
          </a:stretch>
        </p:blipFill>
        <p:spPr>
          <a:xfrm>
            <a:off x="8292686" y="632040"/>
            <a:ext cx="3251200" cy="3251200"/>
          </a:xfrm>
          <a:prstGeom prst="rect">
            <a:avLst/>
          </a:prstGeom>
        </p:spPr>
      </p:pic>
      <p:pic>
        <p:nvPicPr>
          <p:cNvPr id="4" name="Picture 3">
            <a:extLst>
              <a:ext uri="{FF2B5EF4-FFF2-40B4-BE49-F238E27FC236}">
                <a16:creationId xmlns:a16="http://schemas.microsoft.com/office/drawing/2014/main" id="{6513D076-AA67-2954-FD78-5A451BF3457D}"/>
              </a:ext>
            </a:extLst>
          </p:cNvPr>
          <p:cNvPicPr>
            <a:picLocks noChangeAspect="1"/>
          </p:cNvPicPr>
          <p:nvPr/>
        </p:nvPicPr>
        <p:blipFill>
          <a:blip r:embed="rId5"/>
          <a:stretch>
            <a:fillRect/>
          </a:stretch>
        </p:blipFill>
        <p:spPr>
          <a:xfrm>
            <a:off x="1532975" y="5715023"/>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05887" y="370854"/>
            <a:ext cx="661559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baffle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737131" y="5136913"/>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defy</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4645BAF8-6EC0-D00D-B50E-2DA512FE5ED7}"/>
              </a:ext>
            </a:extLst>
          </p:cNvPr>
          <p:cNvPicPr>
            <a:picLocks noChangeAspect="1"/>
          </p:cNvPicPr>
          <p:nvPr/>
        </p:nvPicPr>
        <p:blipFill>
          <a:blip r:embed="rId4"/>
          <a:stretch>
            <a:fillRect/>
          </a:stretch>
        </p:blipFill>
        <p:spPr>
          <a:xfrm>
            <a:off x="8912636" y="602862"/>
            <a:ext cx="3251200" cy="3251200"/>
          </a:xfrm>
          <a:prstGeom prst="rect">
            <a:avLst/>
          </a:prstGeom>
        </p:spPr>
      </p:pic>
      <p:pic>
        <p:nvPicPr>
          <p:cNvPr id="4" name="Picture 3">
            <a:extLst>
              <a:ext uri="{FF2B5EF4-FFF2-40B4-BE49-F238E27FC236}">
                <a16:creationId xmlns:a16="http://schemas.microsoft.com/office/drawing/2014/main" id="{34B7FE60-74C7-3B7B-258D-46ED50FD8F2C}"/>
              </a:ext>
            </a:extLst>
          </p:cNvPr>
          <p:cNvPicPr>
            <a:picLocks noChangeAspect="1"/>
          </p:cNvPicPr>
          <p:nvPr/>
        </p:nvPicPr>
        <p:blipFill>
          <a:blip r:embed="rId5"/>
          <a:stretch>
            <a:fillRect/>
          </a:stretch>
        </p:blipFill>
        <p:spPr>
          <a:xfrm>
            <a:off x="1805887" y="57666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487788"/>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implore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8023" y="5287250"/>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reduce</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875A5024-AD45-82AA-1CC2-658CA99A93B7}"/>
              </a:ext>
            </a:extLst>
          </p:cNvPr>
          <p:cNvPicPr>
            <a:picLocks noChangeAspect="1"/>
          </p:cNvPicPr>
          <p:nvPr/>
        </p:nvPicPr>
        <p:blipFill>
          <a:blip r:embed="rId4"/>
          <a:stretch>
            <a:fillRect/>
          </a:stretch>
        </p:blipFill>
        <p:spPr>
          <a:xfrm>
            <a:off x="9257019" y="561440"/>
            <a:ext cx="3251200" cy="3251200"/>
          </a:xfrm>
          <a:prstGeom prst="rect">
            <a:avLst/>
          </a:prstGeom>
        </p:spPr>
      </p:pic>
      <p:pic>
        <p:nvPicPr>
          <p:cNvPr id="4" name="Picture 3">
            <a:extLst>
              <a:ext uri="{FF2B5EF4-FFF2-40B4-BE49-F238E27FC236}">
                <a16:creationId xmlns:a16="http://schemas.microsoft.com/office/drawing/2014/main" id="{6056658E-001B-AF13-3570-353108CD20AC}"/>
              </a:ext>
            </a:extLst>
          </p:cNvPr>
          <p:cNvPicPr>
            <a:picLocks noChangeAspect="1"/>
          </p:cNvPicPr>
          <p:nvPr/>
        </p:nvPicPr>
        <p:blipFill>
          <a:blip r:embed="rId5"/>
          <a:stretch>
            <a:fillRect/>
          </a:stretch>
        </p:blipFill>
        <p:spPr>
          <a:xfrm>
            <a:off x="462812" y="6142582"/>
            <a:ext cx="2648685" cy="2648685"/>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52167" y="1212252"/>
            <a:ext cx="8154476"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ea typeface="Ayuthaya" pitchFamily="2" charset="-34"/>
                <a:cs typeface="Futura Medium" panose="020B0602020204020303" pitchFamily="34" charset="-79"/>
              </a:rPr>
              <a:t>adventure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1815" y="6154516"/>
            <a:ext cx="10244333"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between</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E0F4A88-272D-2FBE-7FD4-1364376C5701}"/>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8693DA98-2986-60C1-5FF3-FD306ABE7462}"/>
              </a:ext>
            </a:extLst>
          </p:cNvPr>
          <p:cNvPicPr>
            <a:picLocks noChangeAspect="1"/>
          </p:cNvPicPr>
          <p:nvPr/>
        </p:nvPicPr>
        <p:blipFill>
          <a:blip r:embed="rId5"/>
          <a:stretch>
            <a:fillRect/>
          </a:stretch>
        </p:blipFill>
        <p:spPr>
          <a:xfrm>
            <a:off x="594491"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16376" y="751386"/>
            <a:ext cx="864499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chuckle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03749" y="5385649"/>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duck</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29FB60F-A30A-7741-F63B-7C25EAD302D1}"/>
              </a:ext>
            </a:extLst>
          </p:cNvPr>
          <p:cNvPicPr>
            <a:picLocks noChangeAspect="1"/>
          </p:cNvPicPr>
          <p:nvPr/>
        </p:nvPicPr>
        <p:blipFill>
          <a:blip r:embed="rId4"/>
          <a:stretch>
            <a:fillRect/>
          </a:stretch>
        </p:blipFill>
        <p:spPr>
          <a:xfrm>
            <a:off x="9037224" y="587429"/>
            <a:ext cx="3251200" cy="3251200"/>
          </a:xfrm>
          <a:prstGeom prst="rect">
            <a:avLst/>
          </a:prstGeom>
        </p:spPr>
      </p:pic>
      <p:pic>
        <p:nvPicPr>
          <p:cNvPr id="4" name="Picture 3">
            <a:extLst>
              <a:ext uri="{FF2B5EF4-FFF2-40B4-BE49-F238E27FC236}">
                <a16:creationId xmlns:a16="http://schemas.microsoft.com/office/drawing/2014/main" id="{C085490B-6164-F968-E606-8483C24182CA}"/>
              </a:ext>
            </a:extLst>
          </p:cNvPr>
          <p:cNvPicPr>
            <a:picLocks noChangeAspect="1"/>
          </p:cNvPicPr>
          <p:nvPr/>
        </p:nvPicPr>
        <p:blipFill>
          <a:blip r:embed="rId5"/>
          <a:stretch>
            <a:fillRect/>
          </a:stretch>
        </p:blipFill>
        <p:spPr>
          <a:xfrm>
            <a:off x="1084854"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79600" y="473186"/>
            <a:ext cx="62933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float</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99951" y="5287250"/>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agile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A85C20C-A912-2F60-E9CB-B33F3D3D273B}"/>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7E3FD997-916C-5F7A-35BA-E72E1FF94F8B}"/>
              </a:ext>
            </a:extLst>
          </p:cNvPr>
          <p:cNvPicPr>
            <a:picLocks noChangeAspect="1"/>
          </p:cNvPicPr>
          <p:nvPr/>
        </p:nvPicPr>
        <p:blipFill>
          <a:blip r:embed="rId5"/>
          <a:stretch>
            <a:fillRect/>
          </a:stretch>
        </p:blipFill>
        <p:spPr>
          <a:xfrm>
            <a:off x="887193" y="5657183"/>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017055" y="2274766"/>
            <a:ext cx="308738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adventure	</a:t>
            </a:r>
            <a:endParaRPr b="1" dirty="0">
              <a:latin typeface="Gill Sans MT" panose="020B0502020104020203" pitchFamily="34" charset="77"/>
              <a:sym typeface="American Typewriter"/>
            </a:endParaRPr>
          </a:p>
        </p:txBody>
      </p:sp>
      <p:sp>
        <p:nvSpPr>
          <p:cNvPr id="134" name="office"/>
          <p:cNvSpPr txBox="1"/>
          <p:nvPr/>
        </p:nvSpPr>
        <p:spPr>
          <a:xfrm>
            <a:off x="5250333" y="3183419"/>
            <a:ext cx="262091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between</a:t>
            </a:r>
            <a:endParaRPr dirty="0">
              <a:latin typeface="Gill Sans MT" panose="020B0502020104020203" pitchFamily="34" charset="77"/>
            </a:endParaRPr>
          </a:p>
        </p:txBody>
      </p:sp>
      <p:sp>
        <p:nvSpPr>
          <p:cNvPr id="135" name="spare"/>
          <p:cNvSpPr txBox="1"/>
          <p:nvPr/>
        </p:nvSpPr>
        <p:spPr>
          <a:xfrm>
            <a:off x="5396994" y="4033018"/>
            <a:ext cx="23275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chuckle</a:t>
            </a:r>
            <a:endParaRPr b="1" dirty="0">
              <a:latin typeface="Gill Sans MT" panose="020B0502020104020203" pitchFamily="34" charset="77"/>
              <a:sym typeface="American Typewriter"/>
            </a:endParaRPr>
          </a:p>
        </p:txBody>
      </p:sp>
      <p:sp>
        <p:nvSpPr>
          <p:cNvPr id="136" name="chipped"/>
          <p:cNvSpPr txBox="1"/>
          <p:nvPr/>
        </p:nvSpPr>
        <p:spPr>
          <a:xfrm>
            <a:off x="5812186" y="4958818"/>
            <a:ext cx="14972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duck</a:t>
            </a:r>
            <a:endParaRPr dirty="0">
              <a:latin typeface="Gill Sans MT" panose="020B0502020104020203" pitchFamily="34" charset="77"/>
            </a:endParaRPr>
          </a:p>
        </p:txBody>
      </p:sp>
      <p:sp>
        <p:nvSpPr>
          <p:cNvPr id="137" name="lift"/>
          <p:cNvSpPr txBox="1"/>
          <p:nvPr/>
        </p:nvSpPr>
        <p:spPr>
          <a:xfrm>
            <a:off x="5849050" y="5829370"/>
            <a:ext cx="142346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float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20054" y="742893"/>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baffle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37668" y="5299574"/>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defy</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404003F-C3E6-94D8-BB9D-E6AFBFD88C18}"/>
              </a:ext>
            </a:extLst>
          </p:cNvPr>
          <p:cNvPicPr>
            <a:picLocks noChangeAspect="1"/>
          </p:cNvPicPr>
          <p:nvPr/>
        </p:nvPicPr>
        <p:blipFill>
          <a:blip r:embed="rId4"/>
          <a:stretch>
            <a:fillRect/>
          </a:stretch>
        </p:blipFill>
        <p:spPr>
          <a:xfrm>
            <a:off x="8689194" y="473186"/>
            <a:ext cx="3251200" cy="3251200"/>
          </a:xfrm>
          <a:prstGeom prst="rect">
            <a:avLst/>
          </a:prstGeom>
        </p:spPr>
      </p:pic>
      <p:pic>
        <p:nvPicPr>
          <p:cNvPr id="4" name="Picture 3">
            <a:extLst>
              <a:ext uri="{FF2B5EF4-FFF2-40B4-BE49-F238E27FC236}">
                <a16:creationId xmlns:a16="http://schemas.microsoft.com/office/drawing/2014/main" id="{5B9FAF97-FFF4-64CF-0954-7689C3195D95}"/>
              </a:ext>
            </a:extLst>
          </p:cNvPr>
          <p:cNvPicPr>
            <a:picLocks noChangeAspect="1"/>
          </p:cNvPicPr>
          <p:nvPr/>
        </p:nvPicPr>
        <p:blipFill>
          <a:blip r:embed="rId5"/>
          <a:stretch>
            <a:fillRect/>
          </a:stretch>
        </p:blipFill>
        <p:spPr>
          <a:xfrm>
            <a:off x="1202506"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3405" y="824445"/>
            <a:ext cx="1014393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implore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481" y="5607711"/>
            <a:ext cx="1094421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reduce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4C27ABC-63C3-C651-83BD-3545BC180CE3}"/>
              </a:ext>
            </a:extLst>
          </p:cNvPr>
          <p:cNvPicPr>
            <a:picLocks noChangeAspect="1"/>
          </p:cNvPicPr>
          <p:nvPr/>
        </p:nvPicPr>
        <p:blipFill>
          <a:blip r:embed="rId4"/>
          <a:stretch>
            <a:fillRect/>
          </a:stretch>
        </p:blipFill>
        <p:spPr>
          <a:xfrm>
            <a:off x="9097351" y="527414"/>
            <a:ext cx="3251200" cy="3251200"/>
          </a:xfrm>
          <a:prstGeom prst="rect">
            <a:avLst/>
          </a:prstGeom>
        </p:spPr>
      </p:pic>
      <p:pic>
        <p:nvPicPr>
          <p:cNvPr id="4" name="Picture 3">
            <a:extLst>
              <a:ext uri="{FF2B5EF4-FFF2-40B4-BE49-F238E27FC236}">
                <a16:creationId xmlns:a16="http://schemas.microsoft.com/office/drawing/2014/main" id="{DF8F3F3D-414A-6F8A-03BC-B7888203C9BD}"/>
              </a:ext>
            </a:extLst>
          </p:cNvPr>
          <p:cNvPicPr>
            <a:picLocks noChangeAspect="1"/>
          </p:cNvPicPr>
          <p:nvPr/>
        </p:nvPicPr>
        <p:blipFill>
          <a:blip r:embed="rId5"/>
          <a:stretch>
            <a:fillRect/>
          </a:stretch>
        </p:blipFill>
        <p:spPr>
          <a:xfrm>
            <a:off x="562456" y="5789228"/>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12046" y="3418118"/>
            <a:ext cx="16975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baffle</a:t>
            </a:r>
            <a:endParaRPr b="1" dirty="0">
              <a:latin typeface="Gill Sans MT" panose="020B0502020104020203" pitchFamily="34" charset="77"/>
              <a:sym typeface="American Typewriter"/>
            </a:endParaRPr>
          </a:p>
        </p:txBody>
      </p:sp>
      <p:sp>
        <p:nvSpPr>
          <p:cNvPr id="140" name="tolerate"/>
          <p:cNvSpPr txBox="1"/>
          <p:nvPr/>
        </p:nvSpPr>
        <p:spPr>
          <a:xfrm>
            <a:off x="5829858" y="2522165"/>
            <a:ext cx="146194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agile</a:t>
            </a:r>
            <a:endParaRPr dirty="0">
              <a:latin typeface="Gill Sans MT" panose="020B0502020104020203" pitchFamily="34" charset="77"/>
            </a:endParaRPr>
          </a:p>
        </p:txBody>
      </p:sp>
      <p:sp>
        <p:nvSpPr>
          <p:cNvPr id="141" name="fixation"/>
          <p:cNvSpPr txBox="1"/>
          <p:nvPr/>
        </p:nvSpPr>
        <p:spPr>
          <a:xfrm>
            <a:off x="5898004" y="4280417"/>
            <a:ext cx="132568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defy</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295446" y="5188117"/>
            <a:ext cx="241412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implore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39730" y="5996646"/>
            <a:ext cx="212558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reduce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36052" y="1309202"/>
            <a:ext cx="374621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adventure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5112" y="665087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Visiting the local museum was a huge </a:t>
            </a:r>
            <a:r>
              <a:rPr lang="en-GB" sz="4000" b="1" dirty="0">
                <a:latin typeface="Gill Sans MT" panose="020B0502020104020203" pitchFamily="34" charset="77"/>
              </a:rPr>
              <a:t>adventure</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a:t>
            </a:r>
            <a:r>
              <a:rPr lang="en-GB" dirty="0" err="1">
                <a:latin typeface="Gill Sans MT" panose="020B0502020104020203" pitchFamily="34" charset="77"/>
              </a:rPr>
              <a:t>ven</a:t>
            </a:r>
            <a:r>
              <a:rPr lang="en-GB" dirty="0">
                <a:latin typeface="Gill Sans MT" panose="020B0502020104020203" pitchFamily="34" charset="77"/>
              </a:rPr>
              <a:t>-</a:t>
            </a:r>
            <a:r>
              <a:rPr lang="en-GB" dirty="0" err="1">
                <a:latin typeface="Gill Sans MT" panose="020B0502020104020203" pitchFamily="34" charset="77"/>
              </a:rPr>
              <a:t>ture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64037331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exploit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quencher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antic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denture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058992"/>
            <a:ext cx="763765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someone has an adventure, they become involved in an unusual, exciting, and rather dangerous journey or series of events.</a:t>
            </a:r>
          </a:p>
        </p:txBody>
      </p:sp>
      <p:pic>
        <p:nvPicPr>
          <p:cNvPr id="2" name="Picture 1">
            <a:extLst>
              <a:ext uri="{FF2B5EF4-FFF2-40B4-BE49-F238E27FC236}">
                <a16:creationId xmlns:a16="http://schemas.microsoft.com/office/drawing/2014/main" id="{CE5D46D1-E33E-620B-BEF8-C86C1A1F7E1C}"/>
              </a:ext>
            </a:extLst>
          </p:cNvPr>
          <p:cNvPicPr>
            <a:picLocks noChangeAspect="1"/>
          </p:cNvPicPr>
          <p:nvPr/>
        </p:nvPicPr>
        <p:blipFill>
          <a:blip r:embed="rId4"/>
          <a:stretch>
            <a:fillRect/>
          </a:stretch>
        </p:blipFill>
        <p:spPr>
          <a:xfrm>
            <a:off x="9009656" y="2668817"/>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92537" y="1309202"/>
            <a:ext cx="323325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between</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preposition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5393" y="3993902"/>
            <a:ext cx="6626154" cy="213391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something is between two things or is in between them, it has one of the things on one side of it and the other thing on the other side</a:t>
            </a:r>
            <a:r>
              <a:rPr lang="en-GB" sz="3600" dirty="0">
                <a:latin typeface="Gill Sans MT" panose="020B0502020104020203" pitchFamily="34" charset="77"/>
              </a:rPr>
              <a:t>.</a:t>
            </a:r>
          </a:p>
        </p:txBody>
      </p:sp>
      <p:sp>
        <p:nvSpPr>
          <p:cNvPr id="155" name="The was a tear in Freddie’s new school jumper."/>
          <p:cNvSpPr txBox="1"/>
          <p:nvPr/>
        </p:nvSpPr>
        <p:spPr>
          <a:xfrm>
            <a:off x="0" y="65162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Petra liked sitting </a:t>
            </a:r>
            <a:r>
              <a:rPr lang="en-GB" sz="4000" b="1" dirty="0">
                <a:latin typeface="Gill Sans MT" panose="020B0502020104020203" pitchFamily="34" charset="77"/>
              </a:rPr>
              <a:t>between</a:t>
            </a:r>
            <a:r>
              <a:rPr lang="en-GB" sz="4000" dirty="0">
                <a:latin typeface="Gill Sans MT" panose="020B0502020104020203" pitchFamily="34" charset="77"/>
              </a:rPr>
              <a:t> Taylor and Paige.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be-tween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16111119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linking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 the middle 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08EDD46-2D12-68F0-3764-45BA531E4B92}"/>
              </a:ext>
            </a:extLst>
          </p:cNvPr>
          <p:cNvPicPr>
            <a:picLocks noChangeAspect="1"/>
          </p:cNvPicPr>
          <p:nvPr/>
        </p:nvPicPr>
        <p:blipFill>
          <a:blip r:embed="rId4"/>
          <a:stretch>
            <a:fillRect/>
          </a:stretch>
        </p:blipFill>
        <p:spPr>
          <a:xfrm>
            <a:off x="8675408" y="278361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5849" y="1339979"/>
            <a:ext cx="2686633"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chuckle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20012" y="4429639"/>
            <a:ext cx="4669504"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chuckle, you laugh quietly.</a:t>
            </a:r>
          </a:p>
        </p:txBody>
      </p:sp>
      <p:sp>
        <p:nvSpPr>
          <p:cNvPr id="155" name="The was a tear in Freddie’s new school jumper."/>
          <p:cNvSpPr txBox="1"/>
          <p:nvPr/>
        </p:nvSpPr>
        <p:spPr>
          <a:xfrm>
            <a:off x="184821" y="6443564"/>
            <a:ext cx="1263515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Cameron </a:t>
            </a:r>
            <a:r>
              <a:rPr lang="en-GB" sz="4000" b="1" dirty="0">
                <a:latin typeface="Gill Sans MT" panose="020B0502020104020203" pitchFamily="34" charset="77"/>
              </a:rPr>
              <a:t>chuckled</a:t>
            </a:r>
            <a:r>
              <a:rPr lang="en-GB" sz="4000" dirty="0">
                <a:latin typeface="Gill Sans MT" panose="020B0502020104020203" pitchFamily="34" charset="77"/>
              </a:rPr>
              <a:t> when Mrs </a:t>
            </a:r>
            <a:r>
              <a:rPr lang="en-GB" sz="4000" dirty="0" err="1">
                <a:latin typeface="Gill Sans MT" panose="020B0502020104020203" pitchFamily="34" charset="77"/>
              </a:rPr>
              <a:t>Reany</a:t>
            </a:r>
            <a:r>
              <a:rPr lang="en-GB" sz="4000" dirty="0">
                <a:latin typeface="Gill Sans MT" panose="020B0502020104020203" pitchFamily="34" charset="77"/>
              </a:rPr>
              <a:t> sneezed.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chuck-le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3088622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giggle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buckle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chortle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knuckle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E3D9F4E-C89F-1380-BE4C-1903E2A73435}"/>
              </a:ext>
            </a:extLst>
          </p:cNvPr>
          <p:cNvPicPr>
            <a:picLocks noChangeAspect="1"/>
          </p:cNvPicPr>
          <p:nvPr/>
        </p:nvPicPr>
        <p:blipFill>
          <a:blip r:embed="rId4"/>
          <a:stretch>
            <a:fillRect/>
          </a:stretch>
        </p:blipFill>
        <p:spPr>
          <a:xfrm>
            <a:off x="8569627" y="2747266"/>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93860" y="1309202"/>
            <a:ext cx="183062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duck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096877"/>
            <a:ext cx="7040010"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duck, you move your head or the top half of your body quickly downwards to avoid something that might hit you, or to avoid being seen.</a:t>
            </a:r>
          </a:p>
        </p:txBody>
      </p:sp>
      <p:sp>
        <p:nvSpPr>
          <p:cNvPr id="155" name="The was a tear in Freddie’s new school jumper."/>
          <p:cNvSpPr txBox="1"/>
          <p:nvPr/>
        </p:nvSpPr>
        <p:spPr>
          <a:xfrm>
            <a:off x="138986" y="67152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Kai </a:t>
            </a:r>
            <a:r>
              <a:rPr lang="en-GB" sz="4000" b="1" dirty="0">
                <a:solidFill>
                  <a:schemeClr val="accent2"/>
                </a:solidFill>
                <a:latin typeface="Gill Sans MT" panose="020B0502020104020203" pitchFamily="34" charset="77"/>
              </a:rPr>
              <a:t>ducked</a:t>
            </a:r>
            <a:r>
              <a:rPr lang="en-GB" sz="4000" dirty="0">
                <a:solidFill>
                  <a:schemeClr val="accent2"/>
                </a:solidFill>
                <a:latin typeface="Gill Sans MT" panose="020B0502020104020203" pitchFamily="34" charset="77"/>
              </a:rPr>
              <a:t> out of the way of the football.</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duck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96624501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straighten 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380A7A0-A4FB-C3FB-F007-1D6FAA352470}"/>
              </a:ext>
            </a:extLst>
          </p:cNvPr>
          <p:cNvPicPr>
            <a:picLocks noChangeAspect="1"/>
          </p:cNvPicPr>
          <p:nvPr/>
        </p:nvPicPr>
        <p:blipFill>
          <a:blip r:embed="rId4"/>
          <a:stretch>
            <a:fillRect/>
          </a:stretch>
        </p:blipFill>
        <p:spPr>
          <a:xfrm>
            <a:off x="7910592" y="2511336"/>
            <a:ext cx="4142879" cy="4142879"/>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8792" y="1309202"/>
            <a:ext cx="170078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float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116898"/>
            <a:ext cx="733629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floats lies on or just below the surface of a liquid when it is put in it and does not sink.</a:t>
            </a:r>
          </a:p>
        </p:txBody>
      </p:sp>
      <p:sp>
        <p:nvSpPr>
          <p:cNvPr id="155" name="The was a tear in Freddie’s new school jumper."/>
          <p:cNvSpPr txBox="1"/>
          <p:nvPr/>
        </p:nvSpPr>
        <p:spPr>
          <a:xfrm>
            <a:off x="0" y="636357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experimented to see which objects </a:t>
            </a:r>
            <a:r>
              <a:rPr lang="en-GB" sz="4000" b="1" dirty="0">
                <a:latin typeface="Gill Sans MT" panose="020B0502020104020203" pitchFamily="34" charset="77"/>
              </a:rPr>
              <a:t>floated.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(float)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949846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buoyant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wrote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B88776B4-647A-BCBC-16FE-819ACC45AA2C}"/>
              </a:ext>
            </a:extLst>
          </p:cNvPr>
          <p:cNvPicPr>
            <a:picLocks noChangeAspect="1"/>
          </p:cNvPicPr>
          <p:nvPr/>
        </p:nvPicPr>
        <p:blipFill>
          <a:blip r:embed="rId4"/>
          <a:stretch>
            <a:fillRect/>
          </a:stretch>
        </p:blipFill>
        <p:spPr>
          <a:xfrm>
            <a:off x="8848072" y="261819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41174</TotalTime>
  <Words>1316</Words>
  <Application>Microsoft Macintosh PowerPoint</Application>
  <PresentationFormat>Custom</PresentationFormat>
  <Paragraphs>349</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1623</cp:revision>
  <dcterms:modified xsi:type="dcterms:W3CDTF">2024-04-16T15:24:48Z</dcterms:modified>
</cp:coreProperties>
</file>